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69" r:id="rId3"/>
    <p:sldId id="270" r:id="rId4"/>
    <p:sldId id="272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1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2C1C-8878-410E-A4F6-195FB3C1E72C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C516-175E-4A06-B011-B8C4B7967A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ηλεκτρόνια να κυκλοφορούν ελεύθερα μεταξύ του μεταλλάκτη και του οργάνου μέτρησης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C516-175E-4A06-B011-B8C4B7967A0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09B5F9-585A-4FDE-B98B-902130B91782}" type="datetimeFigureOut">
              <a:rPr lang="el-GR" smtClean="0"/>
              <a:pPr/>
              <a:t>13/12/2018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AFE264-D388-4D66-A95A-9BE8B3DACA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</a:t>
            </a:r>
            <a:r>
              <a:rPr lang="en-US" dirty="0" smtClean="0"/>
              <a:t>x</a:t>
            </a:r>
            <a:r>
              <a:rPr lang="el-GR" dirty="0" err="1" smtClean="0"/>
              <a:t>νική</a:t>
            </a:r>
            <a:r>
              <a:rPr lang="el-GR" dirty="0" smtClean="0"/>
              <a:t> </a:t>
            </a:r>
            <a:r>
              <a:rPr lang="el-GR" dirty="0" err="1" smtClean="0"/>
              <a:t>Εκτύπωσησ</a:t>
            </a:r>
            <a:r>
              <a:rPr lang="el-GR" dirty="0" smtClean="0"/>
              <a:t> </a:t>
            </a:r>
            <a:r>
              <a:rPr lang="el-GR" dirty="0" err="1" smtClean="0"/>
              <a:t>Μεσω</a:t>
            </a:r>
            <a:r>
              <a:rPr lang="el-GR" dirty="0" smtClean="0"/>
              <a:t> </a:t>
            </a:r>
            <a:r>
              <a:rPr lang="el-GR" dirty="0" err="1" smtClean="0"/>
              <a:t>Πλεγματοσ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100" dirty="0" err="1" smtClean="0">
                <a:solidFill>
                  <a:schemeClr val="tx1"/>
                </a:solidFill>
              </a:rPr>
              <a:t>Μάμαντος</a:t>
            </a:r>
            <a:r>
              <a:rPr lang="el-GR" sz="3100" dirty="0" smtClean="0">
                <a:solidFill>
                  <a:schemeClr val="tx1"/>
                </a:solidFill>
              </a:rPr>
              <a:t> </a:t>
            </a:r>
            <a:r>
              <a:rPr lang="el-GR" sz="3100" dirty="0" err="1" smtClean="0">
                <a:solidFill>
                  <a:schemeClr val="tx1"/>
                </a:solidFill>
              </a:rPr>
              <a:t>Προδρομίδης</a:t>
            </a:r>
            <a:r>
              <a:rPr lang="el-GR" sz="3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l-GR" sz="2400" dirty="0" smtClean="0"/>
              <a:t>Καθηγητής </a:t>
            </a:r>
            <a:r>
              <a:rPr lang="el-GR" sz="2400" dirty="0" smtClean="0"/>
              <a:t>Αναλυτικής Χημείας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Φλώρου Αγγελική </a:t>
            </a:r>
          </a:p>
          <a:p>
            <a:r>
              <a:rPr lang="el-GR" sz="2400" dirty="0" smtClean="0"/>
              <a:t>ΕΔΙΠ Αναλυτικής Χημείας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4" name="3 - Θέση περιεχομένου" descr="1_conducting laye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132856"/>
            <a:ext cx="1325864" cy="2840142"/>
          </a:xfrm>
        </p:spPr>
      </p:pic>
      <p:sp>
        <p:nvSpPr>
          <p:cNvPr id="5" name="4 - TextBox"/>
          <p:cNvSpPr txBox="1"/>
          <p:nvPr/>
        </p:nvSpPr>
        <p:spPr>
          <a:xfrm>
            <a:off x="1547664" y="52292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Αγώγιμη Επίστρωση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4" name="3 - Θέση περιεχομένου" descr="2_graphite pad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708920"/>
            <a:ext cx="2181898" cy="1755930"/>
          </a:xfrm>
        </p:spPr>
      </p:pic>
      <p:sp>
        <p:nvSpPr>
          <p:cNvPr id="5" name="4 - TextBox"/>
          <p:cNvSpPr txBox="1"/>
          <p:nvPr/>
        </p:nvSpPr>
        <p:spPr>
          <a:xfrm>
            <a:off x="1259632" y="51571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Επίστρωση Γραφίτη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4" name="3 - Θέση περιεχομένου" descr="6_reference pad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1051195" cy="1425825"/>
          </a:xfrm>
        </p:spPr>
      </p:pic>
      <p:sp>
        <p:nvSpPr>
          <p:cNvPr id="5" name="4 - TextBox"/>
          <p:cNvSpPr txBox="1"/>
          <p:nvPr/>
        </p:nvSpPr>
        <p:spPr>
          <a:xfrm>
            <a:off x="1403648" y="50851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Επίστρωση Αργύρου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Ηλεκτροχημικό Στοιχείο</a:t>
            </a:r>
            <a:endParaRPr lang="el-GR" dirty="0"/>
          </a:p>
        </p:txBody>
      </p:sp>
      <p:pic>
        <p:nvPicPr>
          <p:cNvPr id="4" name="3 - Θέση περιεχομένου" descr="3_active laye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1155405" cy="1155405"/>
          </a:xfrm>
        </p:spPr>
      </p:pic>
      <p:sp>
        <p:nvSpPr>
          <p:cNvPr id="5" name="4 - TextBox"/>
          <p:cNvSpPr txBox="1"/>
          <p:nvPr/>
        </p:nvSpPr>
        <p:spPr>
          <a:xfrm>
            <a:off x="1691680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Επίστρωση Ενεργού υλικού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6" name="5 - Θέση περιεχομένου" descr="4_dielectric laye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915674"/>
            <a:ext cx="2016224" cy="3371169"/>
          </a:xfrm>
        </p:spPr>
      </p:pic>
      <p:sp>
        <p:nvSpPr>
          <p:cNvPr id="7" name="6 - TextBox"/>
          <p:cNvSpPr txBox="1"/>
          <p:nvPr/>
        </p:nvSpPr>
        <p:spPr>
          <a:xfrm>
            <a:off x="1475656" y="56612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Επίστρωση Μονωτικού Υλικού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4" name="3 - Θέση περιεχομένου" descr="5_assay surface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3937448" cy="1963729"/>
          </a:xfrm>
        </p:spPr>
      </p:pic>
      <p:sp>
        <p:nvSpPr>
          <p:cNvPr id="5" name="4 - TextBox"/>
          <p:cNvSpPr txBox="1"/>
          <p:nvPr/>
        </p:nvSpPr>
        <p:spPr>
          <a:xfrm>
            <a:off x="1331640" y="55892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Επίστρωση Περιοχής Προσδιορισμού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Πληρεσ</a:t>
            </a:r>
            <a:r>
              <a:rPr lang="el-GR" dirty="0" smtClean="0"/>
              <a:t> </a:t>
            </a:r>
            <a:r>
              <a:rPr lang="el-GR" dirty="0" err="1" smtClean="0"/>
              <a:t>Ηλεκτροχημικο</a:t>
            </a:r>
            <a:r>
              <a:rPr lang="el-GR" dirty="0" smtClean="0"/>
              <a:t> </a:t>
            </a:r>
            <a:r>
              <a:rPr lang="el-GR" dirty="0" err="1" smtClean="0"/>
              <a:t>Στοιχειο</a:t>
            </a:r>
            <a:endParaRPr lang="el-GR" dirty="0"/>
          </a:p>
        </p:txBody>
      </p:sp>
      <p:pic>
        <p:nvPicPr>
          <p:cNvPr id="6" name="5 - Θέση περιεχομένου" descr="Final device 2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4905205" cy="2448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Πλεγματα</a:t>
            </a:r>
            <a:r>
              <a:rPr lang="el-GR" b="1" dirty="0" smtClean="0"/>
              <a:t> </a:t>
            </a:r>
            <a:r>
              <a:rPr lang="el-GR" b="1" dirty="0" err="1" smtClean="0"/>
              <a:t>εκτυπωσησ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392488" cy="216024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b="1" dirty="0"/>
              <a:t>mesh</a:t>
            </a:r>
            <a:r>
              <a:rPr lang="el-GR" dirty="0"/>
              <a:t> (αριθμός οπών ανά τετραγωνική ίντσα) </a:t>
            </a:r>
            <a:endParaRPr lang="el-GR" dirty="0" smtClean="0"/>
          </a:p>
          <a:p>
            <a:pPr marL="0" indent="0">
              <a:buNone/>
            </a:pPr>
            <a:r>
              <a:rPr lang="en-US" b="1" dirty="0" smtClean="0"/>
              <a:t>Thread count</a:t>
            </a:r>
            <a:r>
              <a:rPr lang="el-GR" dirty="0"/>
              <a:t>(αριθμός </a:t>
            </a:r>
            <a:r>
              <a:rPr lang="el-GR" dirty="0" smtClean="0"/>
              <a:t>ινών </a:t>
            </a:r>
            <a:r>
              <a:rPr lang="el-GR" dirty="0"/>
              <a:t>ανά τετραγωνική ίντσα) 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1027" name="Picture 43" descr="sxima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6793"/>
            <a:ext cx="2147565" cy="24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21088"/>
            <a:ext cx="475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l-GR" sz="2400" dirty="0" err="1">
                <a:solidFill>
                  <a:prstClr val="black"/>
                </a:solidFill>
              </a:rPr>
              <a:t>Νάυλον</a:t>
            </a:r>
            <a:r>
              <a:rPr lang="el-GR" sz="2400" dirty="0">
                <a:solidFill>
                  <a:prstClr val="black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</a:rPr>
              <a:t>Nylon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l-GR" sz="2400" dirty="0">
                <a:solidFill>
                  <a:prstClr val="black"/>
                </a:solidFill>
              </a:rPr>
              <a:t>Πολυεστέρας</a:t>
            </a:r>
            <a:r>
              <a:rPr lang="en-US" sz="2400" dirty="0">
                <a:solidFill>
                  <a:prstClr val="black"/>
                </a:solidFill>
              </a:rPr>
              <a:t> (polyester)</a:t>
            </a:r>
            <a:endParaRPr lang="el-GR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l-GR" sz="2400" dirty="0">
                <a:solidFill>
                  <a:prstClr val="black"/>
                </a:solidFill>
              </a:rPr>
              <a:t>Ανοξείδωτο ατσάλι (</a:t>
            </a:r>
            <a:r>
              <a:rPr lang="en-US" sz="2400" dirty="0">
                <a:solidFill>
                  <a:prstClr val="black"/>
                </a:solidFill>
              </a:rPr>
              <a:t>stainless steel) </a:t>
            </a: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44461"/>
              </p:ext>
            </p:extLst>
          </p:nvPr>
        </p:nvGraphicFramePr>
        <p:xfrm>
          <a:off x="1043608" y="620688"/>
          <a:ext cx="5815578" cy="280831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0329"/>
                <a:gridCol w="951878"/>
                <a:gridCol w="1081075"/>
                <a:gridCol w="982296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Ιδιότητ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ες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Νάυλον 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Πολυεστέρας 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Ανοξείδωτο Ατσάλι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Ελαστικότητα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Ικανότητα </a:t>
                      </a: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επαναφοράς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Σταθερότητα μεγέθους εκτύπωσης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Φθορά σαρώθρου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Τυχαία φθορά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Κόστος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Εύκολη αποκόλληση από μεγάλες επιφάνειες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259632" y="3597289"/>
            <a:ext cx="5467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Κανόνες επιλογής του κατάλληλου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mesh</a:t>
            </a:r>
            <a:endParaRPr lang="el-GR" sz="24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503547" y="421934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el-GR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μέγιστη διακριτική ικανότητα εκτύπωσης είναι τρεις φορές μικρότερη της διαμέτρου της χορδής.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508344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ο 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άνοιγμα των οπών θα πρέπει να είναι τουλάχιστον τριπλάσιο του μεγέθους των σωματιδίων που χρησιμοποιούνται στο μελάνι εκτύπωσης.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7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91680" y="836712"/>
            <a:ext cx="486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000000"/>
                </a:solidFill>
                <a:latin typeface="Times New Roman"/>
                <a:ea typeface="Times New Roman"/>
              </a:rPr>
              <a:t>Τυπικές τιμές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Times New Roman"/>
              </a:rPr>
              <a:t>mesh </a:t>
            </a:r>
            <a:r>
              <a:rPr lang="el-GR" b="1" i="1" dirty="0">
                <a:solidFill>
                  <a:srgbClr val="000000"/>
                </a:solidFill>
                <a:latin typeface="Times New Roman"/>
                <a:ea typeface="Times New Roman"/>
              </a:rPr>
              <a:t>για διάφορα είδη εκτύπωσης</a:t>
            </a:r>
            <a:endParaRPr lang="el-GR" b="1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6423"/>
              </p:ext>
            </p:extLst>
          </p:nvPr>
        </p:nvGraphicFramePr>
        <p:xfrm>
          <a:off x="1619672" y="1628800"/>
          <a:ext cx="5616624" cy="374441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13270"/>
                <a:gridCol w="963989"/>
                <a:gridCol w="1325192"/>
                <a:gridCol w="1214173"/>
              </a:tblGrid>
              <a:tr h="5349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Κα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τηγοριο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ποίηση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Τυπικό mesh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Υλικό κατασκευής πλέγματος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3491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Νάυλον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ή </a:t>
                      </a:r>
                      <a:r>
                        <a:rPr lang="el-G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Πολυεστέρας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Ανοξείδωτο ατσάλι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Ογκώδης εναπόθεση με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χαμηλή ευκρίνεια εκτύπωσης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 100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Ογκώδης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εν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απόθεση,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κα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λή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ευκρίνει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α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100 − 200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186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Γραμματοσειρές και εικόνες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 </a:t>
                      </a: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325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325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Λεπτή εναπόθεση,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με υψηλή ευκρίνεια εκτύπωσης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320 − 380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325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Ηλεκτροδια</a:t>
            </a:r>
            <a:r>
              <a:rPr lang="el-GR" dirty="0" smtClean="0"/>
              <a:t> </a:t>
            </a:r>
            <a:r>
              <a:rPr lang="el-GR" dirty="0" err="1" smtClean="0"/>
              <a:t>Επιστρωσησ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l-GR" dirty="0" smtClean="0"/>
              <a:t> Χαμηλού κόστους -Μικρού μεγέθους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Τεχνολογία λεπτής επίστρωσης, πάχους &lt;5 μ</a:t>
            </a:r>
            <a:r>
              <a:rPr lang="en-US" dirty="0" smtClean="0"/>
              <a:t>m</a:t>
            </a:r>
            <a:r>
              <a:rPr lang="el-GR" dirty="0" smtClean="0"/>
              <a:t> </a:t>
            </a:r>
            <a:r>
              <a:rPr lang="el-GR" sz="1800" dirty="0" smtClean="0"/>
              <a:t>(</a:t>
            </a:r>
            <a:r>
              <a:rPr lang="el-GR" sz="1800" dirty="0" err="1" smtClean="0"/>
              <a:t>μικρολιθογραφία</a:t>
            </a:r>
            <a:r>
              <a:rPr lang="el-GR" sz="1800" dirty="0" smtClean="0"/>
              <a:t>, καθοδική </a:t>
            </a:r>
            <a:r>
              <a:rPr lang="el-GR" sz="1800" dirty="0" err="1" smtClean="0"/>
              <a:t>ιοντοβολή</a:t>
            </a:r>
            <a:r>
              <a:rPr lang="el-GR" sz="1800" dirty="0" smtClean="0"/>
              <a:t>, απόθεση μέσω ατμών)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Τεχνολογία παχιάς επίστρωσης , πάχους &gt;5 μ</a:t>
            </a:r>
            <a:r>
              <a:rPr lang="en-US" dirty="0" smtClean="0"/>
              <a:t>m</a:t>
            </a:r>
            <a:r>
              <a:rPr lang="el-GR" dirty="0" smtClean="0"/>
              <a:t> </a:t>
            </a:r>
            <a:r>
              <a:rPr lang="el-GR" sz="1800" dirty="0" smtClean="0"/>
              <a:t>(εκτύπωση μέσω πλέγματος)</a:t>
            </a:r>
          </a:p>
          <a:p>
            <a:pPr>
              <a:lnSpc>
                <a:spcPct val="20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Το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σaρωθρο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5688632" cy="128694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Φέρνει σε </a:t>
            </a:r>
            <a:r>
              <a:rPr lang="el-GR" sz="1600" dirty="0">
                <a:solidFill>
                  <a:srgbClr val="000000"/>
                </a:solidFill>
                <a:latin typeface="Times New Roman"/>
                <a:ea typeface="Times New Roman"/>
              </a:rPr>
              <a:t>στενή επαφή το πλέγμα με το υπόστρωμα.</a:t>
            </a:r>
            <a:endParaRPr lang="el-GR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Πιέζει </a:t>
            </a:r>
            <a:r>
              <a:rPr lang="el-GR" sz="1600" dirty="0">
                <a:solidFill>
                  <a:srgbClr val="000000"/>
                </a:solidFill>
                <a:latin typeface="Times New Roman"/>
                <a:ea typeface="Times New Roman"/>
              </a:rPr>
              <a:t>το μελάνι ώστε να περάσει μέσα από τις οπές του πλέγματος.</a:t>
            </a:r>
            <a:endParaRPr lang="el-GR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Ελέγχει </a:t>
            </a:r>
            <a:r>
              <a:rPr lang="el-GR" sz="1600" dirty="0">
                <a:solidFill>
                  <a:srgbClr val="000000"/>
                </a:solidFill>
                <a:latin typeface="Times New Roman"/>
                <a:ea typeface="Times New Roman"/>
              </a:rPr>
              <a:t>το ρυθμό παροχής του μελανιού μέσω του πλέγματος.</a:t>
            </a:r>
            <a:endParaRPr lang="el-GR" sz="16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pic>
        <p:nvPicPr>
          <p:cNvPr id="4098" name="Picture 50" descr="sxima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0859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b="10222"/>
          <a:stretch>
            <a:fillRect/>
          </a:stretch>
        </p:blipFill>
        <p:spPr bwMode="auto">
          <a:xfrm>
            <a:off x="5580112" y="620688"/>
            <a:ext cx="2563813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Εικόνα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5397"/>
            <a:ext cx="3668864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013176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Υλικό κατασκευής: </a:t>
            </a:r>
            <a:r>
              <a:rPr lang="el-GR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πολυουρεθάνη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55 − 100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durometer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el-GR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P: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0,2 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– 0,5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Kg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cm, u: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25 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− 300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mm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5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Αποσταση</a:t>
            </a:r>
            <a:r>
              <a:rPr lang="el-GR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l-GR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εκτυπωσησ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92696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Απόσταση </a:t>
            </a:r>
            <a:r>
              <a:rPr lang="el-GR" sz="18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</a:rPr>
              <a:t>Print Gap</a:t>
            </a:r>
            <a:r>
              <a:rPr lang="el-GR" sz="1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</a:rPr>
              <a:t>PG</a:t>
            </a:r>
            <a:r>
              <a:rPr lang="el-GR" sz="1800" dirty="0">
                <a:solidFill>
                  <a:srgbClr val="000000"/>
                </a:solidFill>
                <a:latin typeface="Times New Roman"/>
                <a:ea typeface="Times New Roman"/>
              </a:rPr>
              <a:t>) μεταξύ της κάτω όψης του πλέγματος και της επιφάνειας εκτύπωσης </a:t>
            </a:r>
            <a:endParaRPr lang="el-GR" sz="1800" dirty="0"/>
          </a:p>
        </p:txBody>
      </p:sp>
      <p:pic>
        <p:nvPicPr>
          <p:cNvPr id="5122" name="Picture 51" descr="apostasi_ektipw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-1837" r="-1341" b="-2362"/>
          <a:stretch>
            <a:fillRect/>
          </a:stretch>
        </p:blipFill>
        <p:spPr bwMode="auto">
          <a:xfrm>
            <a:off x="1979712" y="2636912"/>
            <a:ext cx="428625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41252"/>
              </p:ext>
            </p:extLst>
          </p:nvPr>
        </p:nvGraphicFramePr>
        <p:xfrm>
          <a:off x="1043608" y="4941168"/>
          <a:ext cx="6429336" cy="95262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67946"/>
                <a:gridCol w="2245968"/>
                <a:gridCol w="1607711"/>
                <a:gridCol w="1607711"/>
              </a:tblGrid>
              <a:tr h="5645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Ανοξείδωτος χάλυβας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Πολυεστέρας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Νάυλον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PG 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 × 0</a:t>
                      </a: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004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 × 0</a:t>
                      </a: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006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 × 0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010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123" name="AutoShape 3"/>
          <p:cNvCxnSpPr>
            <a:cxnSpLocks noChangeShapeType="1"/>
          </p:cNvCxnSpPr>
          <p:nvPr/>
        </p:nvCxnSpPr>
        <p:spPr bwMode="auto">
          <a:xfrm flipV="1">
            <a:off x="2123728" y="2564904"/>
            <a:ext cx="1096963" cy="706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67744" y="25649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4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Υποστρωμα</a:t>
            </a:r>
            <a:r>
              <a:rPr lang="en-US" dirty="0" smtClean="0"/>
              <a:t> </a:t>
            </a:r>
            <a:r>
              <a:rPr lang="el-GR" dirty="0" err="1" smtClean="0"/>
              <a:t>εκτυπωσησ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254888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PVC</a:t>
            </a:r>
            <a:endParaRPr lang="el-GR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 πολυεστέρας</a:t>
            </a:r>
          </a:p>
          <a:p>
            <a:r>
              <a:rPr lang="el-GR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Πολυουρεθάνη</a:t>
            </a:r>
            <a:endParaRPr lang="el-GR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Πολυπροπυλένιο</a:t>
            </a:r>
          </a:p>
          <a:p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κεραμικά 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SiO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κα.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843808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Για </a:t>
            </a:r>
            <a:r>
              <a:rPr lang="el-GR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μια καλή εκτύπωση θα πρέπει το υλικό εκτύπωσης να παρουσιάζει υψηλή σύμφυση με το υπόστρωμα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32243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Υλικ</a:t>
            </a:r>
            <a:r>
              <a:rPr lang="el-GR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α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εκ</a:t>
            </a:r>
            <a:r>
              <a:rPr lang="el-GR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τυ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π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ωση</a:t>
            </a:r>
            <a:r>
              <a:rPr lang="el-GR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       </a:t>
            </a:r>
            <a:r>
              <a:rPr lang="en-US" dirty="0" smtClean="0"/>
              <a:t>Ag</a:t>
            </a:r>
            <a:r>
              <a:rPr lang="el-GR" dirty="0"/>
              <a:t>, </a:t>
            </a:r>
            <a:r>
              <a:rPr lang="en-US" dirty="0"/>
              <a:t>Au</a:t>
            </a:r>
            <a:r>
              <a:rPr lang="el-GR" dirty="0"/>
              <a:t>, </a:t>
            </a:r>
            <a:r>
              <a:rPr lang="en-US" dirty="0"/>
              <a:t>Pt</a:t>
            </a:r>
            <a:r>
              <a:rPr lang="el-GR" dirty="0"/>
              <a:t>, </a:t>
            </a:r>
            <a:r>
              <a:rPr lang="en-US" dirty="0" err="1"/>
              <a:t>Pd</a:t>
            </a:r>
            <a:r>
              <a:rPr lang="el-GR" dirty="0"/>
              <a:t>, </a:t>
            </a:r>
            <a:r>
              <a:rPr lang="en-US" dirty="0"/>
              <a:t>Ag</a:t>
            </a:r>
            <a:r>
              <a:rPr lang="el-GR" dirty="0"/>
              <a:t>/</a:t>
            </a:r>
            <a:r>
              <a:rPr lang="en-US" dirty="0" err="1"/>
              <a:t>AgCl</a:t>
            </a:r>
            <a:r>
              <a:rPr lang="el-GR" dirty="0"/>
              <a:t>, </a:t>
            </a:r>
            <a:r>
              <a:rPr lang="el-GR" dirty="0" smtClean="0"/>
              <a:t>γραφίτης </a:t>
            </a:r>
            <a:r>
              <a:rPr lang="el-GR" dirty="0" err="1" smtClean="0"/>
              <a:t>κ.λπ</a:t>
            </a:r>
            <a:endParaRPr lang="el-GR" dirty="0" smtClean="0"/>
          </a:p>
          <a:p>
            <a:pPr marL="0" indent="0">
              <a:buNone/>
            </a:pPr>
            <a:r>
              <a:rPr lang="el-GR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Μελάνι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(υλικό εκτύπωσης με μικρή πυκνότητα) </a:t>
            </a:r>
            <a:r>
              <a:rPr lang="el-GR" sz="2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ή </a:t>
            </a:r>
            <a:r>
              <a:rPr lang="el-GR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Πάστα </a:t>
            </a:r>
            <a:r>
              <a:rPr lang="el-GR" sz="1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υλικό με </a:t>
            </a:r>
            <a:r>
              <a:rPr lang="el-GR" sz="1600" dirty="0">
                <a:solidFill>
                  <a:srgbClr val="000000"/>
                </a:solidFill>
                <a:latin typeface="Times New Roman"/>
                <a:ea typeface="Times New Roman"/>
              </a:rPr>
              <a:t>υψηλή </a:t>
            </a:r>
            <a:r>
              <a:rPr lang="el-GR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πυκνότητα)</a:t>
            </a:r>
            <a:endParaRPr lang="el-GR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l-GR" i="1" dirty="0" smtClean="0"/>
              <a:t>Βασικά Συστατικά</a:t>
            </a:r>
          </a:p>
          <a:p>
            <a:r>
              <a:rPr lang="el-GR" dirty="0" smtClean="0"/>
              <a:t>αυτό </a:t>
            </a:r>
            <a:r>
              <a:rPr lang="el-GR" dirty="0"/>
              <a:t>που δίνει το χρώμα ή κάποιο άλλο ενεργό συστατικό (μέταλλο, άνθρακας, διηλεκτρικό υλικό) </a:t>
            </a:r>
            <a:endParaRPr lang="el-GR" dirty="0" smtClean="0"/>
          </a:p>
          <a:p>
            <a:r>
              <a:rPr lang="el-GR" dirty="0" smtClean="0"/>
              <a:t>αυτό</a:t>
            </a:r>
            <a:r>
              <a:rPr lang="el-GR" dirty="0"/>
              <a:t>, μέσω του οποίου θα γίνει η διασπορά του πρώτου και η εναπόθεσή του στο </a:t>
            </a:r>
            <a:r>
              <a:rPr lang="el-GR" dirty="0" smtClean="0"/>
              <a:t>υπόστρωμα </a:t>
            </a:r>
            <a:r>
              <a:rPr lang="el-GR" sz="1500" dirty="0" smtClean="0"/>
              <a:t>(</a:t>
            </a:r>
            <a:r>
              <a:rPr lang="el-GR" sz="1500" dirty="0"/>
              <a:t>πρέπει να είναι κολλοειδούς, ελαστικής φύσης έτσι ώστε το μελάνι να μπορεί να πιέζεται, να αλλάζει σχήμα και παρόλα αυτά να παραμένει συνεκτικό). </a:t>
            </a:r>
            <a:endParaRPr lang="el-GR" sz="1500" dirty="0" smtClean="0"/>
          </a:p>
          <a:p>
            <a:pPr marL="0" indent="0">
              <a:buNone/>
            </a:pPr>
            <a:r>
              <a:rPr lang="el-GR" i="1" dirty="0" smtClean="0"/>
              <a:t>Επιπρόσθετα</a:t>
            </a:r>
          </a:p>
          <a:p>
            <a:r>
              <a:rPr lang="el-GR" dirty="0" smtClean="0"/>
              <a:t>συστατικά </a:t>
            </a:r>
            <a:r>
              <a:rPr lang="el-GR" dirty="0"/>
              <a:t>που βελτιώνουν τις </a:t>
            </a:r>
            <a:r>
              <a:rPr lang="el-GR" dirty="0" err="1"/>
              <a:t>ρεολογικές</a:t>
            </a:r>
            <a:r>
              <a:rPr lang="el-GR" dirty="0"/>
              <a:t> ιδιότητες αυτών </a:t>
            </a:r>
            <a:endParaRPr lang="el-GR" dirty="0" smtClean="0"/>
          </a:p>
          <a:p>
            <a:r>
              <a:rPr lang="el-GR" dirty="0">
                <a:solidFill>
                  <a:prstClr val="black"/>
                </a:solidFill>
              </a:rPr>
              <a:t>συστατικά που </a:t>
            </a:r>
            <a:r>
              <a:rPr lang="el-GR" dirty="0" smtClean="0"/>
              <a:t>βοηθούν </a:t>
            </a:r>
            <a:r>
              <a:rPr lang="el-GR" dirty="0"/>
              <a:t>στη ξήρανσή τους μετά τη θερμική </a:t>
            </a:r>
            <a:r>
              <a:rPr lang="el-GR" dirty="0" smtClean="0"/>
              <a:t>κατεργασία. </a:t>
            </a:r>
            <a:endParaRPr lang="el-GR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08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l-GR" dirty="0" err="1" smtClean="0"/>
              <a:t>Χαρακτηριστικα</a:t>
            </a:r>
            <a:r>
              <a:rPr lang="el-GR" dirty="0" smtClean="0"/>
              <a:t> </a:t>
            </a:r>
            <a:r>
              <a:rPr lang="el-GR" dirty="0" err="1" smtClean="0"/>
              <a:t>μελανιων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1472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Να έχει λεπτή, ρευστή (</a:t>
            </a:r>
            <a:r>
              <a:rPr lang="el-GR" sz="1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σιροποειδή</a:t>
            </a: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υφή</a:t>
            </a:r>
            <a:endParaRPr lang="el-GR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Να διέρχεται </a:t>
            </a:r>
            <a:r>
              <a:rPr lang="el-GR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εύκολα </a:t>
            </a: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μέσω των οπών του πλέγματος</a:t>
            </a:r>
            <a:endParaRPr lang="el-GR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Να απομακρύνεται εύκολα από το πλέγμα καθώς το τελευταίο αποκολλάται από το υλικό εκτύπωσης</a:t>
            </a:r>
            <a:endParaRPr lang="el-GR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Να ρέει εύκολα όταν απλώνεται από το σάρωθρο πάνω στο πλέγμα και </a:t>
            </a:r>
            <a:endParaRPr lang="el-GR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Να μη στεγνώνει μέσα στις οπές κατά τη διάρκεια της εκτύπωσης.</a:t>
            </a:r>
            <a:endParaRPr lang="el-GR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7" name="Picture 49" descr="ink_viscosity_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47275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23528" y="404663"/>
            <a:ext cx="3547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ΚΑΤΑΣΚΕΥΑΣΤΕΣ ΕΚΤΥΠΩΤΩΝ</a:t>
            </a:r>
            <a:endParaRPr lang="el-GR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2402"/>
              </p:ext>
            </p:extLst>
          </p:nvPr>
        </p:nvGraphicFramePr>
        <p:xfrm>
          <a:off x="323528" y="912495"/>
          <a:ext cx="3672408" cy="102474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12168"/>
                <a:gridCol w="2160240"/>
              </a:tblGrid>
              <a:tr h="356265"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DEK 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www.dek.com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7"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Adamtech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www.adamtech.co.uk.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78"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Μ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PM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www.mpm.co.jp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5004048" y="1592711"/>
            <a:ext cx="26332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ΕΤΑΙΡΕΙΕΣ ΜΕΛΑΝΙΩΝ</a:t>
            </a:r>
            <a:endParaRPr lang="el-GR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84895"/>
              </p:ext>
            </p:extLst>
          </p:nvPr>
        </p:nvGraphicFramePr>
        <p:xfrm>
          <a:off x="3563888" y="2132856"/>
          <a:ext cx="5099080" cy="16459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06792"/>
                <a:gridCol w="2592288"/>
              </a:tblGrid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Acheson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www.achesonindustries.com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Dupont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www.dupontteijinfilms.com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Coates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www.coats.de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Agment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– ESL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www.electroscience.com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Sericol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www.sericol.co.uk</a:t>
                      </a:r>
                      <a:endParaRPr lang="el-GR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Gwent Electronic Materials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www.gwent.org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755576" y="4077072"/>
            <a:ext cx="33180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66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ΕΤΑΙΡΕΙΕΣ  ΥΠΟΣΤΡΩΜΑΤΩΝ</a:t>
            </a:r>
            <a:endParaRPr lang="el-GR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22515"/>
              </p:ext>
            </p:extLst>
          </p:nvPr>
        </p:nvGraphicFramePr>
        <p:xfrm>
          <a:off x="755576" y="4584903"/>
          <a:ext cx="4540250" cy="13716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50060"/>
                <a:gridCol w="2790190"/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Mac Dermid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www.macdermid.com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Dupont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www.dupontteijinfilms.com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Goodfellow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www.goodfellow.com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Cadillac Plastic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www.cadillac-plastic.de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Mylar</a:t>
                      </a:r>
                      <a:endParaRPr lang="el-G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286575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www.k-mac-plastics.net</a:t>
                      </a:r>
                      <a:endParaRPr lang="el-G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</a:t>
            </a:r>
            <a:r>
              <a:rPr lang="en-US" dirty="0" err="1" smtClean="0"/>
              <a:t>xh</a:t>
            </a:r>
            <a:r>
              <a:rPr lang="el-GR" dirty="0" smtClean="0"/>
              <a:t> </a:t>
            </a:r>
            <a:r>
              <a:rPr lang="el-GR" dirty="0" err="1" smtClean="0"/>
              <a:t>μεθοδου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smtClean="0"/>
              <a:t>Υλικό εκτύπωσης, μελάνι</a:t>
            </a:r>
            <a:r>
              <a:rPr lang="en-US" b="1" dirty="0" smtClean="0"/>
              <a:t> </a:t>
            </a:r>
            <a:r>
              <a:rPr lang="en-US" dirty="0" smtClean="0"/>
              <a:t>(ink)</a:t>
            </a:r>
            <a:r>
              <a:rPr lang="el-GR" dirty="0" smtClean="0"/>
              <a:t>: παχύρευστο γαλάκτωμα, </a:t>
            </a:r>
            <a:r>
              <a:rPr lang="el-GR" b="1" i="1" dirty="0" err="1" smtClean="0"/>
              <a:t>θιξοτροπικό</a:t>
            </a:r>
            <a:r>
              <a:rPr lang="el-GR" b="1" i="1" dirty="0" smtClean="0"/>
              <a:t> </a:t>
            </a:r>
            <a:r>
              <a:rPr lang="el-GR" dirty="0" smtClean="0"/>
              <a:t>υλικό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Πλέγμα –εκμαγείο </a:t>
            </a:r>
            <a:r>
              <a:rPr lang="en-US" dirty="0" smtClean="0"/>
              <a:t>(screen)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Ελαστικό σάρωθρο</a:t>
            </a:r>
            <a:r>
              <a:rPr lang="en-US" b="1" dirty="0" smtClean="0"/>
              <a:t> </a:t>
            </a:r>
            <a:r>
              <a:rPr lang="en-US" dirty="0" smtClean="0"/>
              <a:t>(squeegee)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Υλικό στήριξης, υπόστρωμα</a:t>
            </a:r>
            <a:r>
              <a:rPr lang="en-US" b="1" dirty="0" smtClean="0"/>
              <a:t> </a:t>
            </a:r>
            <a:r>
              <a:rPr lang="en-US" dirty="0" smtClean="0"/>
              <a:t>(substrate)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err="1" smtClean="0"/>
              <a:t>Πυριαντήριο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Πάχος ηλεκτροδίων: (80-120 μ</a:t>
            </a:r>
            <a:r>
              <a:rPr lang="en-US" dirty="0" smtClean="0"/>
              <a:t>m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1979712" y="476672"/>
            <a:ext cx="41985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εκτυπωσησ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2"/>
          <a:stretch/>
        </p:blipFill>
        <p:spPr>
          <a:xfrm>
            <a:off x="1403648" y="1556792"/>
            <a:ext cx="5965371" cy="4363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Αγωγιμη</a:t>
            </a:r>
            <a:r>
              <a:rPr lang="el-GR" dirty="0" smtClean="0"/>
              <a:t> </a:t>
            </a:r>
            <a:r>
              <a:rPr lang="el-GR" dirty="0" err="1" smtClean="0"/>
              <a:t>επιστρωση</a:t>
            </a:r>
            <a:endParaRPr lang="el-GR" dirty="0"/>
          </a:p>
        </p:txBody>
      </p:sp>
      <p:pic>
        <p:nvPicPr>
          <p:cNvPr id="7" name="6 - Θέση περιεχομένου" descr="conducting layer.t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276872"/>
            <a:ext cx="5048796" cy="2261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Επιστρωση</a:t>
            </a:r>
            <a:r>
              <a:rPr lang="el-GR" dirty="0" smtClean="0"/>
              <a:t> </a:t>
            </a:r>
            <a:r>
              <a:rPr lang="el-GR" dirty="0" err="1" smtClean="0"/>
              <a:t>ενεργου</a:t>
            </a:r>
            <a:r>
              <a:rPr lang="el-GR" dirty="0" smtClean="0"/>
              <a:t> </a:t>
            </a:r>
            <a:r>
              <a:rPr lang="el-GR" dirty="0" err="1" smtClean="0"/>
              <a:t>υλικου</a:t>
            </a:r>
            <a:endParaRPr lang="el-GR" dirty="0"/>
          </a:p>
        </p:txBody>
      </p:sp>
      <p:pic>
        <p:nvPicPr>
          <p:cNvPr id="4" name="3 - Θέση περιεχομένου" descr="active laye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2195736" y="2852936"/>
            <a:ext cx="4392488" cy="274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Επιστρωση</a:t>
            </a:r>
            <a:r>
              <a:rPr lang="el-GR" dirty="0" smtClean="0"/>
              <a:t> </a:t>
            </a:r>
            <a:r>
              <a:rPr lang="el-GR" dirty="0" err="1" smtClean="0"/>
              <a:t>Μονωτικου</a:t>
            </a:r>
            <a:r>
              <a:rPr lang="el-GR" dirty="0" smtClean="0"/>
              <a:t> </a:t>
            </a:r>
            <a:r>
              <a:rPr lang="el-GR" dirty="0" err="1" smtClean="0"/>
              <a:t>Υλικου</a:t>
            </a:r>
            <a:endParaRPr lang="el-GR" dirty="0"/>
          </a:p>
        </p:txBody>
      </p:sp>
      <p:pic>
        <p:nvPicPr>
          <p:cNvPr id="4" name="3 - Θέση περιεχομένου" descr="dielectric laye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7"/>
            <a:ext cx="4266999" cy="1253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Ηλεκτροδια</a:t>
            </a:r>
            <a:endParaRPr lang="el-GR" dirty="0"/>
          </a:p>
        </p:txBody>
      </p:sp>
      <p:pic>
        <p:nvPicPr>
          <p:cNvPr id="4" name="3 - Θέση περιεχομένου" descr="Final sensor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214961" cy="233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creen printed electrodes_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3744416" cy="525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680</Words>
  <Application>Microsoft Office PowerPoint</Application>
  <PresentationFormat>Προβολή στην οθόνη (4:3)</PresentationFormat>
  <Paragraphs>173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Προεξοχή</vt:lpstr>
      <vt:lpstr>Τεxνική Εκτύπωσησ Μεσω Πλεγματοσ</vt:lpstr>
      <vt:lpstr>Ηλεκτροδια Επιστρωσησ</vt:lpstr>
      <vt:lpstr>Αρxh μεθοδου</vt:lpstr>
      <vt:lpstr>Διαδικασια εκτυπωσησ</vt:lpstr>
      <vt:lpstr>Αγωγιμη επιστρωση</vt:lpstr>
      <vt:lpstr>Επιστρωση ενεργου υλικου</vt:lpstr>
      <vt:lpstr>Επιστρωση Μονωτικου Υλικου</vt:lpstr>
      <vt:lpstr>Ηλεκτροδια</vt:lpstr>
      <vt:lpstr>Παρουσίαση του PowerPoint</vt:lpstr>
      <vt:lpstr>Ηλεκτροχημικο Στοιχειο</vt:lpstr>
      <vt:lpstr>Ηλεκτροχημικο Στοιχειο</vt:lpstr>
      <vt:lpstr>Ηλεκτροχημικο Στοιχειο</vt:lpstr>
      <vt:lpstr>Ηλεκτροχημικό Στοιχείο</vt:lpstr>
      <vt:lpstr>Ηλεκτροχημικο Στοιχειο</vt:lpstr>
      <vt:lpstr>Ηλεκτροχημικο Στοιχειο</vt:lpstr>
      <vt:lpstr>Πληρεσ Ηλεκτροχημικο Στοιχειο</vt:lpstr>
      <vt:lpstr>Πλεγματα εκτυπωσησ </vt:lpstr>
      <vt:lpstr>Παρουσίαση του PowerPoint</vt:lpstr>
      <vt:lpstr>Παρουσίαση του PowerPoint</vt:lpstr>
      <vt:lpstr>Το σaρωθρο</vt:lpstr>
      <vt:lpstr>Αποσταση εκτυπωσησ</vt:lpstr>
      <vt:lpstr>Υποστρωμα εκτυπωσησ</vt:lpstr>
      <vt:lpstr>Υλικα εκτυπωσησ</vt:lpstr>
      <vt:lpstr>Χαρακτηριστικα μελανιων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Τεxνική Εκτύπωσης Μέσω Πλέγματος</dc:title>
  <dc:creator>dell</dc:creator>
  <cp:lastModifiedBy>prodromidis</cp:lastModifiedBy>
  <cp:revision>43</cp:revision>
  <dcterms:created xsi:type="dcterms:W3CDTF">2014-12-08T09:31:17Z</dcterms:created>
  <dcterms:modified xsi:type="dcterms:W3CDTF">2018-12-13T10:36:36Z</dcterms:modified>
</cp:coreProperties>
</file>